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1518" r:id="rId30"/>
    <p:sldId id="517" r:id="rId31"/>
    <p:sldId id="1509" r:id="rId32"/>
    <p:sldId id="597" r:id="rId33"/>
    <p:sldId id="599" r:id="rId34"/>
    <p:sldId id="595" r:id="rId35"/>
    <p:sldId id="1499" r:id="rId36"/>
    <p:sldId id="592" r:id="rId37"/>
    <p:sldId id="598" r:id="rId38"/>
    <p:sldId id="1478" r:id="rId39"/>
    <p:sldId id="1503" r:id="rId40"/>
    <p:sldId id="270" r:id="rId41"/>
    <p:sldId id="1500" r:id="rId42"/>
    <p:sldId id="1501" r:id="rId43"/>
    <p:sldId id="282" r:id="rId44"/>
    <p:sldId id="288" r:id="rId45"/>
    <p:sldId id="286" r:id="rId46"/>
    <p:sldId id="289" r:id="rId47"/>
    <p:sldId id="290" r:id="rId48"/>
    <p:sldId id="292" r:id="rId49"/>
    <p:sldId id="294" r:id="rId50"/>
    <p:sldId id="1513" r:id="rId51"/>
    <p:sldId id="1514" r:id="rId52"/>
    <p:sldId id="1515" r:id="rId53"/>
    <p:sldId id="1516" r:id="rId54"/>
    <p:sldId id="1517" r:id="rId55"/>
    <p:sldId id="1512" r:id="rId56"/>
    <p:sldId id="1496" r:id="rId57"/>
    <p:sldId id="1491" r:id="rId58"/>
    <p:sldId id="1507" r:id="rId59"/>
    <p:sldId id="1504" r:id="rId60"/>
    <p:sldId id="1492" r:id="rId61"/>
    <p:sldId id="1493" r:id="rId62"/>
    <p:sldId id="1494" r:id="rId63"/>
    <p:sldId id="1505" r:id="rId64"/>
    <p:sldId id="1487" r:id="rId65"/>
    <p:sldId id="1484" r:id="rId66"/>
    <p:sldId id="1481" r:id="rId67"/>
    <p:sldId id="1483" r:id="rId68"/>
    <p:sldId id="1480" r:id="rId69"/>
    <p:sldId id="1485" r:id="rId70"/>
    <p:sldId id="1489" r:id="rId71"/>
    <p:sldId id="665" r:id="rId72"/>
    <p:sldId id="1488" r:id="rId73"/>
    <p:sldId id="1469" r:id="rId74"/>
    <p:sldId id="1470" r:id="rId75"/>
    <p:sldId id="512" r:id="rId76"/>
    <p:sldId id="1486" r:id="rId77"/>
    <p:sldId id="490" r:id="rId78"/>
    <p:sldId id="1474" r:id="rId79"/>
    <p:sldId id="1475" r:id="rId80"/>
    <p:sldId id="1444" r:id="rId81"/>
    <p:sldId id="518" r:id="rId82"/>
    <p:sldId id="1460" r:id="rId83"/>
    <p:sldId id="1449" r:id="rId84"/>
    <p:sldId id="1462" r:id="rId85"/>
    <p:sldId id="1454" r:id="rId86"/>
    <p:sldId id="589" r:id="rId87"/>
    <p:sldId id="58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1518"/>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4" autoAdjust="0"/>
    <p:restoredTop sz="75659" autoAdjust="0"/>
  </p:normalViewPr>
  <p:slideViewPr>
    <p:cSldViewPr snapToGrid="0">
      <p:cViewPr varScale="1">
        <p:scale>
          <a:sx n="72" d="100"/>
          <a:sy n="72" d="100"/>
        </p:scale>
        <p:origin x="1472" y="192"/>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handoutMaster" Target="handoutMasters/handoutMaster1.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4/6/22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4/6/22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a:solidFill>
                  <a:srgbClr val="000000"/>
                </a:solidFill>
                <a:effectLst/>
                <a:latin typeface="Noto Serif"/>
              </a:rPr>
              <a:t>Hello </a:t>
            </a:r>
            <a:r>
              <a:rPr lang="en-US" sz="1200" b="0" i="0" dirty="0">
                <a:solidFill>
                  <a:srgbClr val="000000"/>
                </a:solidFill>
                <a:effectLst/>
                <a:latin typeface="Noto Serif"/>
              </a:rPr>
              <a:t>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Noto Serif"/>
            </a:endParaRPr>
          </a:p>
        </p:txBody>
      </p:sp>
      <p:sp>
        <p:nvSpPr>
          <p:cNvPr id="4" name="Date Placeholder 3"/>
          <p:cNvSpPr>
            <a:spLocks noGrp="1"/>
          </p:cNvSpPr>
          <p:nvPr>
            <p:ph type="dt" idx="1"/>
          </p:nvPr>
        </p:nvSpPr>
        <p:spPr/>
        <p:txBody>
          <a:bodyPr/>
          <a:lstStyle/>
          <a:p>
            <a:fld id="{97962A03-75BD-4332-903E-730A394AFAB6}"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Let’s have a look at the genome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t>
            </a:r>
          </a:p>
          <a:p>
            <a:r>
              <a:rPr lang="en-US" sz="1800" dirty="0">
                <a:effectLst/>
                <a:latin typeface="Times New Roman" panose="02020603050405020304" pitchFamily="18" charset="0"/>
                <a:ea typeface="SimSun" panose="02010600030101010101" pitchFamily="2" charset="-122"/>
              </a:rPr>
              <a:t>Start with bulk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a:t>
            </a:r>
          </a:p>
          <a:p>
            <a:r>
              <a:rPr lang="en-US" sz="1800" dirty="0">
                <a:effectLst/>
                <a:latin typeface="Times New Roman" panose="02020603050405020304" pitchFamily="18" charset="0"/>
                <a:ea typeface="SimSun" panose="02010600030101010101" pitchFamily="2" charset="-122"/>
              </a:rPr>
              <a:t>Following </a:t>
            </a:r>
            <a:r>
              <a:rPr lang="en-US" sz="1800" dirty="0" err="1">
                <a:effectLst/>
                <a:latin typeface="Times New Roman" panose="02020603050405020304" pitchFamily="18" charset="0"/>
                <a:ea typeface="SimSun" panose="02010600030101010101" pitchFamily="2" charset="-122"/>
              </a:rPr>
              <a:t>Tcf</a:t>
            </a:r>
            <a:r>
              <a:rPr lang="en-US" sz="1800" dirty="0">
                <a:effectLst/>
                <a:latin typeface="Times New Roman" panose="02020603050405020304" pitchFamily="18" charset="0"/>
                <a:ea typeface="SimSun" panose="02010600030101010101" pitchFamily="2" charset="-122"/>
              </a:rPr>
              <a:t> </a:t>
            </a:r>
            <a:r>
              <a:rPr lang="en-US" sz="1800" dirty="0" err="1">
                <a:effectLst/>
                <a:latin typeface="Times New Roman" panose="02020603050405020304" pitchFamily="18" charset="0"/>
                <a:ea typeface="SimSun" panose="02010600030101010101" pitchFamily="2" charset="-122"/>
              </a:rPr>
              <a:t>ChIP</a:t>
            </a:r>
            <a:r>
              <a:rPr lang="en-US" sz="1800" dirty="0">
                <a:effectLst/>
                <a:latin typeface="Times New Roman" panose="02020603050405020304" pitchFamily="18" charset="0"/>
                <a:ea typeface="SimSun" panose="02010600030101010101" pitchFamily="2" charset="-122"/>
              </a:rPr>
              <a:t>-seq data shows Tcf1 bound in multiple regions and three of them were classified as direct binding by Motif matching. </a:t>
            </a:r>
          </a:p>
          <a:p>
            <a:r>
              <a:rPr lang="en-US" sz="1800" dirty="0">
                <a:effectLst/>
                <a:latin typeface="Times New Roman" panose="02020603050405020304" pitchFamily="18" charset="0"/>
                <a:ea typeface="SimSun" panose="02010600030101010101" pitchFamily="2" charset="-122"/>
              </a:rPr>
              <a:t>And Further observation in </a:t>
            </a:r>
            <a:r>
              <a:rPr lang="en-US" sz="1800" dirty="0" err="1">
                <a:effectLst/>
                <a:latin typeface="Times New Roman" panose="02020603050405020304" pitchFamily="18" charset="0"/>
                <a:ea typeface="SimSun" panose="02010600030101010101" pitchFamily="2" charset="-122"/>
              </a:rPr>
              <a:t>Dnase</a:t>
            </a:r>
            <a:r>
              <a:rPr lang="en-US" sz="1800" dirty="0">
                <a:effectLst/>
                <a:latin typeface="Times New Roman" panose="02020603050405020304" pitchFamily="18" charset="0"/>
                <a:ea typeface="SimSun" panose="02010600030101010101" pitchFamily="2" charset="-122"/>
              </a:rPr>
              <a:t>-seq and histone modification shows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gene activity marker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31</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39</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69</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71</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75</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77</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81</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83</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86</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4/6/22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4/6/22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4/6/22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4/6/22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4/6/22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4/6/22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4/6/22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4/6/22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4/6/22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4/6/22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4/6/22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4/6/22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4/6/22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jpe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png"/><Relationship Id="rId5" Type="http://schemas.openxmlformats.org/officeDocument/2006/relationships/image" Target="../media/image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8.tiff"/><Relationship Id="rId3" Type="http://schemas.openxmlformats.org/officeDocument/2006/relationships/image" Target="../media/image32.png"/><Relationship Id="rId7" Type="http://schemas.openxmlformats.org/officeDocument/2006/relationships/image" Target="../media/image29.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34.png"/><Relationship Id="rId4"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35.png"/><Relationship Id="rId7" Type="http://schemas.openxmlformats.org/officeDocument/2006/relationships/image" Target="../media/image3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8.png"/><Relationship Id="rId11" Type="http://schemas.openxmlformats.org/officeDocument/2006/relationships/image" Target="../media/image39.png"/><Relationship Id="rId5" Type="http://schemas.openxmlformats.org/officeDocument/2006/relationships/image" Target="../media/image37.png"/><Relationship Id="rId10" Type="http://schemas.openxmlformats.org/officeDocument/2006/relationships/image" Target="../media/image28.tiff"/><Relationship Id="rId4" Type="http://schemas.openxmlformats.org/officeDocument/2006/relationships/image" Target="../media/image36.png"/><Relationship Id="rId9" Type="http://schemas.openxmlformats.org/officeDocument/2006/relationships/image" Target="../media/image29.jpe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pn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3.png"/><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image" Target="../media/image44.png"/><Relationship Id="rId4" Type="http://schemas.openxmlformats.org/officeDocument/2006/relationships/image" Target="../media/image25.png"/><Relationship Id="rId9" Type="http://schemas.openxmlformats.org/officeDocument/2006/relationships/image" Target="../media/image28.tiff"/></Relationships>
</file>

<file path=ppt/slides/_rels/slide1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9.jpe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19.xml.rels><?xml version="1.0" encoding="UTF-8" standalone="yes"?>
<Relationships xmlns="http://schemas.openxmlformats.org/package/2006/relationships"><Relationship Id="rId3" Type="http://schemas.openxmlformats.org/officeDocument/2006/relationships/image" Target="../media/image51.png"/><Relationship Id="rId7" Type="http://schemas.openxmlformats.org/officeDocument/2006/relationships/image" Target="../media/image28.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7.png"/><Relationship Id="rId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8.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7.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58.emf"/><Relationship Id="rId3" Type="http://schemas.openxmlformats.org/officeDocument/2006/relationships/image" Target="../media/image56.png"/><Relationship Id="rId7" Type="http://schemas.openxmlformats.org/officeDocument/2006/relationships/image" Target="../media/image57.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9.jpeg"/><Relationship Id="rId4" Type="http://schemas.openxmlformats.org/officeDocument/2006/relationships/image" Target="../media/image27.png"/><Relationship Id="rId9" Type="http://schemas.openxmlformats.org/officeDocument/2006/relationships/image" Target="../media/image59.emf"/></Relationships>
</file>

<file path=ppt/slides/_rels/slide23.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60.png"/><Relationship Id="rId7"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40.png"/></Relationships>
</file>

<file path=ppt/slides/_rels/slide24.xml.rels><?xml version="1.0" encoding="UTF-8" standalone="yes"?>
<Relationships xmlns="http://schemas.openxmlformats.org/package/2006/relationships"><Relationship Id="rId8" Type="http://schemas.openxmlformats.org/officeDocument/2006/relationships/image" Target="../media/image66.emf"/><Relationship Id="rId3" Type="http://schemas.openxmlformats.org/officeDocument/2006/relationships/image" Target="../media/image64.png"/><Relationship Id="rId7" Type="http://schemas.openxmlformats.org/officeDocument/2006/relationships/image" Target="../media/image65.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9.jpe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28.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45.png"/><Relationship Id="rId10" Type="http://schemas.openxmlformats.org/officeDocument/2006/relationships/image" Target="../media/image40.png"/><Relationship Id="rId4" Type="http://schemas.openxmlformats.org/officeDocument/2006/relationships/image" Target="../media/image24.png"/><Relationship Id="rId9" Type="http://schemas.openxmlformats.org/officeDocument/2006/relationships/image" Target="../media/image67.png"/></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8.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7.png"/><Relationship Id="rId4" Type="http://schemas.openxmlformats.org/officeDocument/2006/relationships/image" Target="../media/image53.png"/></Relationships>
</file>

<file path=ppt/slides/_rels/slide2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3.png"/></Relationships>
</file>

<file path=ppt/slides/_rels/slide3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8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1.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7.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0.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4.png"/></Relationships>
</file>

<file path=ppt/slides/_rels/slide4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9.png"/><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1.png"/></Relationships>
</file>

<file path=ppt/slides/_rels/slide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54.xml.rels><?xml version="1.0" encoding="UTF-8" standalone="yes"?>
<Relationships xmlns="http://schemas.openxmlformats.org/package/2006/relationships"><Relationship Id="rId3" Type="http://schemas.openxmlformats.org/officeDocument/2006/relationships/image" Target="../media/image107.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60.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image" Target="../media/image31.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8.tiff"/><Relationship Id="rId5" Type="http://schemas.openxmlformats.org/officeDocument/2006/relationships/image" Target="../media/image29.jpeg"/><Relationship Id="rId4" Type="http://schemas.openxmlformats.org/officeDocument/2006/relationships/image" Target="../media/image27.png"/></Relationships>
</file>

<file path=ppt/slides/_rels/slide63.xml.rels><?xml version="1.0" encoding="UTF-8" standalone="yes"?>
<Relationships xmlns="http://schemas.openxmlformats.org/package/2006/relationships"><Relationship Id="rId3" Type="http://schemas.openxmlformats.org/officeDocument/2006/relationships/image" Target="../media/image115.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8.png"/></Relationships>
</file>

<file path=ppt/slides/_rels/slide66.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73.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74.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image" Target="../media/image77.PNG"/><Relationship Id="rId1" Type="http://schemas.openxmlformats.org/officeDocument/2006/relationships/slideLayout" Target="../slideLayouts/slideLayout2.xml"/><Relationship Id="rId5" Type="http://schemas.openxmlformats.org/officeDocument/2006/relationships/image" Target="../media/image59.emf"/><Relationship Id="rId4" Type="http://schemas.openxmlformats.org/officeDocument/2006/relationships/image" Target="../media/image58.emf"/></Relationships>
</file>

<file path=ppt/slides/_rels/slide7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9.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2.png"/><Relationship Id="rId4" Type="http://schemas.openxmlformats.org/officeDocument/2006/relationships/image" Target="../media/image131.png"/></Relationships>
</file>

<file path=ppt/slides/_rels/slide7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jpeg"/><Relationship Id="rId4" Type="http://schemas.openxmlformats.org/officeDocument/2006/relationships/image" Target="../media/image28.tiff"/></Relationships>
</file>

<file path=ppt/slides/_rels/slide8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2.xml"/><Relationship Id="rId4" Type="http://schemas.openxmlformats.org/officeDocument/2006/relationships/image" Target="../media/image137.png"/></Relationships>
</file>

<file path=ppt/slides/_rels/slide83.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tiff"/><Relationship Id="rId4" Type="http://schemas.openxmlformats.org/officeDocument/2006/relationships/image" Target="../media/image27.png"/></Relationships>
</file>

<file path=ppt/slides/_rels/slide85.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tiff"/><Relationship Id="rId7" Type="http://schemas.openxmlformats.org/officeDocument/2006/relationships/image" Target="../media/image144.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28.tiff"/><Relationship Id="rId5" Type="http://schemas.openxmlformats.org/officeDocument/2006/relationships/image" Target="../media/image142.png"/><Relationship Id="rId10" Type="http://schemas.openxmlformats.org/officeDocument/2006/relationships/image" Target="../media/image29.jpeg"/><Relationship Id="rId4" Type="http://schemas.openxmlformats.org/officeDocument/2006/relationships/image" Target="../media/image141.png"/><Relationship Id="rId9" Type="http://schemas.openxmlformats.org/officeDocument/2006/relationships/image" Target="../media/image27.png"/></Relationships>
</file>

<file path=ppt/slides/_rels/slide86.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04/06/2022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4" name="Picture 2" descr="Dana-Farber Cancer Institute logo">
            <a:extLst>
              <a:ext uri="{FF2B5EF4-FFF2-40B4-BE49-F238E27FC236}">
                <a16:creationId xmlns:a16="http://schemas.microsoft.com/office/drawing/2014/main" id="{3D082892-2140-49F8-AF0F-F3D7BCD7324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1853" y="4061383"/>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8E46A418-FE65-450E-B140-C3BD77F88F07}"/>
              </a:ext>
            </a:extLst>
          </p:cNvPr>
          <p:cNvSpPr txBox="1"/>
          <p:nvPr/>
        </p:nvSpPr>
        <p:spPr>
          <a:xfrm>
            <a:off x="3191069" y="5379645"/>
            <a:ext cx="1253392" cy="461665"/>
          </a:xfrm>
          <a:prstGeom prst="rect">
            <a:avLst/>
          </a:prstGeom>
          <a:noFill/>
        </p:spPr>
        <p:txBody>
          <a:bodyPr wrap="square">
            <a:spAutoFit/>
          </a:bodyPr>
          <a:lstStyle/>
          <a:p>
            <a:pPr algn="ctr"/>
            <a:r>
              <a:rPr lang="en-US" sz="1200" b="1" dirty="0">
                <a:solidFill>
                  <a:srgbClr val="222222"/>
                </a:solidFill>
                <a:effectLst/>
                <a:latin typeface="Arial" panose="020B0604020202020204" pitchFamily="34" charset="0"/>
              </a:rPr>
              <a:t>Johnson</a:t>
            </a:r>
          </a:p>
          <a:p>
            <a:pPr algn="ctr"/>
            <a:r>
              <a:rPr lang="en-US" sz="1200" b="1" dirty="0">
                <a:solidFill>
                  <a:srgbClr val="222222"/>
                </a:solidFill>
                <a:effectLst/>
                <a:latin typeface="Arial" panose="020B0604020202020204" pitchFamily="34" charset="0"/>
              </a:rPr>
              <a:t>Jason </a:t>
            </a:r>
            <a:endParaRPr lang="en-US" sz="1200" b="1" dirty="0"/>
          </a:p>
        </p:txBody>
      </p:sp>
      <p:sp>
        <p:nvSpPr>
          <p:cNvPr id="36" name="TextBox 35">
            <a:extLst>
              <a:ext uri="{FF2B5EF4-FFF2-40B4-BE49-F238E27FC236}">
                <a16:creationId xmlns:a16="http://schemas.microsoft.com/office/drawing/2014/main" id="{792289B1-0BAA-40C4-A560-B56833506E3A}"/>
              </a:ext>
            </a:extLst>
          </p:cNvPr>
          <p:cNvSpPr txBox="1"/>
          <p:nvPr/>
        </p:nvSpPr>
        <p:spPr>
          <a:xfrm>
            <a:off x="4404327" y="5377147"/>
            <a:ext cx="934555" cy="461665"/>
          </a:xfrm>
          <a:prstGeom prst="rect">
            <a:avLst/>
          </a:prstGeom>
          <a:noFill/>
        </p:spPr>
        <p:txBody>
          <a:bodyPr wrap="square">
            <a:spAutoFit/>
          </a:bodyPr>
          <a:lstStyle/>
          <a:p>
            <a:pPr algn="ctr"/>
            <a:r>
              <a:rPr lang="en-US" sz="1200" b="1" i="0" dirty="0" err="1">
                <a:effectLst/>
                <a:latin typeface="Arial" panose="020B0604020202020204" pitchFamily="34" charset="0"/>
                <a:cs typeface="Arial" panose="020B0604020202020204" pitchFamily="34" charset="0"/>
              </a:rPr>
              <a:t>Xuelu</a:t>
            </a:r>
            <a:endParaRPr lang="en-US" sz="1200" b="1" i="0" dirty="0">
              <a:effectLst/>
              <a:latin typeface="Arial" panose="020B0604020202020204" pitchFamily="34" charset="0"/>
              <a:cs typeface="Arial" panose="020B0604020202020204" pitchFamily="34" charset="0"/>
            </a:endParaRPr>
          </a:p>
          <a:p>
            <a:pPr algn="ctr"/>
            <a:r>
              <a:rPr lang="en-US" sz="1200" b="1" i="0" dirty="0">
                <a:effectLst/>
                <a:latin typeface="Arial" panose="020B0604020202020204" pitchFamily="34" charset="0"/>
                <a:cs typeface="Arial" panose="020B0604020202020204" pitchFamily="34" charset="0"/>
              </a:rPr>
              <a:t>Liu</a:t>
            </a:r>
            <a:endParaRPr lang="en-US" sz="1200" dirty="0">
              <a:latin typeface="Arial" panose="020B0604020202020204" pitchFamily="34" charset="0"/>
              <a:cs typeface="Arial" panose="020B0604020202020204" pitchFamily="34" charset="0"/>
            </a:endParaRPr>
          </a:p>
        </p:txBody>
      </p:sp>
      <p:sp>
        <p:nvSpPr>
          <p:cNvPr id="39" name="TextBox 38">
            <a:extLst>
              <a:ext uri="{FF2B5EF4-FFF2-40B4-BE49-F238E27FC236}">
                <a16:creationId xmlns:a16="http://schemas.microsoft.com/office/drawing/2014/main" id="{B4E548FC-FD68-4857-83C3-D28677E0BF20}"/>
              </a:ext>
            </a:extLst>
          </p:cNvPr>
          <p:cNvSpPr txBox="1"/>
          <p:nvPr/>
        </p:nvSpPr>
        <p:spPr>
          <a:xfrm>
            <a:off x="2029854" y="5379646"/>
            <a:ext cx="1360767" cy="461665"/>
          </a:xfrm>
          <a:prstGeom prst="rect">
            <a:avLst/>
          </a:prstGeom>
          <a:noFill/>
        </p:spPr>
        <p:txBody>
          <a:bodyPr wrap="square">
            <a:spAutoFit/>
          </a:bodyPr>
          <a:lstStyle/>
          <a:p>
            <a:pPr algn="ctr"/>
            <a:r>
              <a:rPr lang="en-US" sz="1200" b="1" i="0" dirty="0">
                <a:effectLst/>
                <a:latin typeface="Arial" panose="020B0604020202020204" pitchFamily="34" charset="0"/>
                <a:cs typeface="Arial" panose="020B0604020202020204" pitchFamily="34" charset="0"/>
              </a:rPr>
              <a:t>Elizabeth</a:t>
            </a:r>
          </a:p>
          <a:p>
            <a:pPr algn="ctr"/>
            <a:r>
              <a:rPr lang="en-US" sz="1200" b="1" dirty="0">
                <a:latin typeface="Arial" panose="020B0604020202020204" pitchFamily="34" charset="0"/>
                <a:cs typeface="Arial" panose="020B0604020202020204" pitchFamily="34" charset="0"/>
              </a:rPr>
              <a:t>Cohen-Sacks</a:t>
            </a:r>
            <a:endParaRPr lang="en-US" sz="1200" dirty="0">
              <a:latin typeface="Arial" panose="020B0604020202020204" pitchFamily="34" charset="0"/>
              <a:cs typeface="Arial" panose="020B0604020202020204" pitchFamily="34" charset="0"/>
            </a:endParaRPr>
          </a:p>
        </p:txBody>
      </p:sp>
      <p:sp>
        <p:nvSpPr>
          <p:cNvPr id="42" name="TextBox 41">
            <a:extLst>
              <a:ext uri="{FF2B5EF4-FFF2-40B4-BE49-F238E27FC236}">
                <a16:creationId xmlns:a16="http://schemas.microsoft.com/office/drawing/2014/main" id="{AEA20BAF-8883-4049-A147-C17F5F6E8D6F}"/>
              </a:ext>
            </a:extLst>
          </p:cNvPr>
          <p:cNvSpPr txBox="1"/>
          <p:nvPr/>
        </p:nvSpPr>
        <p:spPr>
          <a:xfrm>
            <a:off x="5458167" y="5368580"/>
            <a:ext cx="934555" cy="461665"/>
          </a:xfrm>
          <a:prstGeom prst="rect">
            <a:avLst/>
          </a:prstGeom>
          <a:noFill/>
        </p:spPr>
        <p:txBody>
          <a:bodyPr wrap="square">
            <a:spAutoFit/>
          </a:bodyPr>
          <a:lstStyle/>
          <a:p>
            <a:pPr algn="ctr"/>
            <a:r>
              <a:rPr lang="en-US" sz="1200" b="1" i="0" dirty="0" err="1">
                <a:effectLst/>
                <a:latin typeface="Arial" panose="020B0604020202020204" pitchFamily="34" charset="0"/>
                <a:cs typeface="Arial" panose="020B0604020202020204" pitchFamily="34" charset="0"/>
              </a:rPr>
              <a:t>Arpi</a:t>
            </a:r>
            <a:r>
              <a:rPr lang="en-US" sz="1200" b="1" i="0" dirty="0">
                <a:effectLst/>
                <a:latin typeface="Arial" panose="020B0604020202020204" pitchFamily="34" charset="0"/>
                <a:cs typeface="Arial" panose="020B0604020202020204" pitchFamily="34" charset="0"/>
              </a:rPr>
              <a:t> Murray</a:t>
            </a:r>
            <a:endParaRPr lang="en-US" sz="1200" dirty="0">
              <a:latin typeface="Arial" panose="020B0604020202020204" pitchFamily="34" charset="0"/>
              <a:cs typeface="Arial" panose="020B0604020202020204" pitchFamily="34" charset="0"/>
            </a:endParaRPr>
          </a:p>
        </p:txBody>
      </p:sp>
      <p:sp>
        <p:nvSpPr>
          <p:cNvPr id="45" name="TextBox 44">
            <a:extLst>
              <a:ext uri="{FF2B5EF4-FFF2-40B4-BE49-F238E27FC236}">
                <a16:creationId xmlns:a16="http://schemas.microsoft.com/office/drawing/2014/main" id="{C22C99D9-F9BC-4316-AAF9-E0514AAF0971}"/>
              </a:ext>
            </a:extLst>
          </p:cNvPr>
          <p:cNvSpPr txBox="1"/>
          <p:nvPr/>
        </p:nvSpPr>
        <p:spPr>
          <a:xfrm>
            <a:off x="6645587" y="5368579"/>
            <a:ext cx="1040769" cy="461665"/>
          </a:xfrm>
          <a:prstGeom prst="rect">
            <a:avLst/>
          </a:prstGeom>
          <a:noFill/>
        </p:spPr>
        <p:txBody>
          <a:bodyPr wrap="square">
            <a:spAutoFit/>
          </a:bodyPr>
          <a:lstStyle/>
          <a:p>
            <a:r>
              <a:rPr lang="en-US" sz="1200" b="1" i="0" dirty="0">
                <a:effectLst/>
                <a:latin typeface="Arial" panose="020B0604020202020204" pitchFamily="34" charset="0"/>
                <a:cs typeface="Arial" panose="020B0604020202020204" pitchFamily="34" charset="0"/>
              </a:rPr>
              <a:t>Reshma </a:t>
            </a:r>
          </a:p>
          <a:p>
            <a:r>
              <a:rPr lang="en-US" sz="1200" b="1" i="0" dirty="0">
                <a:effectLst/>
                <a:latin typeface="Arial" panose="020B0604020202020204" pitchFamily="34" charset="0"/>
                <a:cs typeface="Arial" panose="020B0604020202020204" pitchFamily="34" charset="0"/>
              </a:rPr>
              <a:t>Ramaiah</a:t>
            </a:r>
            <a:endParaRPr lang="en-US" sz="12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BEB58ECF-A1D0-4FFB-B0F6-052A87FCE08F}"/>
              </a:ext>
            </a:extLst>
          </p:cNvPr>
          <p:cNvSpPr txBox="1"/>
          <p:nvPr/>
        </p:nvSpPr>
        <p:spPr>
          <a:xfrm>
            <a:off x="9549595" y="5315641"/>
            <a:ext cx="1328944" cy="523220"/>
          </a:xfrm>
          <a:prstGeom prst="rect">
            <a:avLst/>
          </a:prstGeom>
          <a:noFill/>
        </p:spPr>
        <p:txBody>
          <a:bodyPr wrap="square">
            <a:spAutoFit/>
          </a:bodyPr>
          <a:lstStyle/>
          <a:p>
            <a:pPr algn="ctr" fontAlgn="ctr"/>
            <a:r>
              <a:rPr lang="en-US" sz="1400" b="1" i="0" dirty="0" err="1">
                <a:solidFill>
                  <a:srgbClr val="111111"/>
                </a:solidFill>
                <a:effectLst/>
                <a:latin typeface="Arial" panose="020B0604020202020204" pitchFamily="34" charset="0"/>
                <a:cs typeface="Arial" panose="020B0604020202020204" pitchFamily="34" charset="0"/>
              </a:rPr>
              <a:t>Leutz</a:t>
            </a:r>
            <a:r>
              <a:rPr lang="en-US" sz="1400" b="1" i="0" dirty="0">
                <a:solidFill>
                  <a:srgbClr val="111111"/>
                </a:solidFill>
                <a:effectLst/>
                <a:latin typeface="Arial" panose="020B0604020202020204" pitchFamily="34" charset="0"/>
                <a:cs typeface="Arial" panose="020B0604020202020204" pitchFamily="34" charset="0"/>
              </a:rPr>
              <a:t> </a:t>
            </a:r>
          </a:p>
          <a:p>
            <a:pPr algn="ctr" fontAlgn="ctr"/>
            <a:r>
              <a:rPr lang="en-US" sz="1400" b="1" i="0" dirty="0" err="1">
                <a:solidFill>
                  <a:srgbClr val="111111"/>
                </a:solidFill>
                <a:effectLst/>
                <a:latin typeface="Arial" panose="020B0604020202020204" pitchFamily="34" charset="0"/>
                <a:cs typeface="Arial" panose="020B0604020202020204" pitchFamily="34" charset="0"/>
              </a:rPr>
              <a:t>Buon</a:t>
            </a:r>
            <a:endParaRPr lang="en-US" sz="1400" b="1" i="0" dirty="0">
              <a:solidFill>
                <a:srgbClr val="111111"/>
              </a:solidFill>
              <a:effectLst/>
              <a:latin typeface="Arial" panose="020B0604020202020204" pitchFamily="34" charset="0"/>
              <a:cs typeface="Arial" panose="020B0604020202020204" pitchFamily="34" charset="0"/>
            </a:endParaRPr>
          </a:p>
        </p:txBody>
      </p:sp>
      <p:sp>
        <p:nvSpPr>
          <p:cNvPr id="49" name="TextBox 48">
            <a:extLst>
              <a:ext uri="{FF2B5EF4-FFF2-40B4-BE49-F238E27FC236}">
                <a16:creationId xmlns:a16="http://schemas.microsoft.com/office/drawing/2014/main" id="{1F3662AE-0CBC-408F-B37C-4507BC23F6B1}"/>
              </a:ext>
            </a:extLst>
          </p:cNvPr>
          <p:cNvSpPr txBox="1"/>
          <p:nvPr/>
        </p:nvSpPr>
        <p:spPr>
          <a:xfrm>
            <a:off x="7686356" y="5368578"/>
            <a:ext cx="894696" cy="461665"/>
          </a:xfrm>
          <a:prstGeom prst="rect">
            <a:avLst/>
          </a:prstGeom>
          <a:noFill/>
        </p:spPr>
        <p:txBody>
          <a:bodyPr wrap="square">
            <a:spAutoFit/>
          </a:bodyPr>
          <a:lstStyle/>
          <a:p>
            <a:r>
              <a:rPr lang="en-US" sz="1200" b="1" i="0" dirty="0" err="1">
                <a:effectLst/>
                <a:latin typeface="Arial" panose="020B0604020202020204" pitchFamily="34" charset="0"/>
                <a:cs typeface="Arial" panose="020B0604020202020204" pitchFamily="34" charset="0"/>
              </a:rPr>
              <a:t>Sidrah</a:t>
            </a:r>
            <a:endParaRPr lang="en-US" sz="1200" b="1" i="0" dirty="0">
              <a:effectLst/>
              <a:latin typeface="Arial" panose="020B0604020202020204" pitchFamily="34" charset="0"/>
              <a:cs typeface="Arial" panose="020B0604020202020204" pitchFamily="34" charset="0"/>
            </a:endParaRPr>
          </a:p>
          <a:p>
            <a:r>
              <a:rPr lang="en-US" sz="1200" b="1" i="0" dirty="0">
                <a:effectLst/>
                <a:latin typeface="Arial" panose="020B0604020202020204" pitchFamily="34" charset="0"/>
                <a:cs typeface="Arial" panose="020B0604020202020204" pitchFamily="34" charset="0"/>
              </a:rPr>
              <a:t>Anjum</a:t>
            </a:r>
            <a:endParaRPr lang="en-US" sz="1200" dirty="0">
              <a:latin typeface="Arial" panose="020B0604020202020204" pitchFamily="34" charset="0"/>
              <a:cs typeface="Arial" panose="020B0604020202020204" pitchFamily="34" charset="0"/>
            </a:endParaRPr>
          </a:p>
        </p:txBody>
      </p:sp>
      <p:pic>
        <p:nvPicPr>
          <p:cNvPr id="38" name="Picture 37">
            <a:extLst>
              <a:ext uri="{FF2B5EF4-FFF2-40B4-BE49-F238E27FC236}">
                <a16:creationId xmlns:a16="http://schemas.microsoft.com/office/drawing/2014/main" id="{0B0FEE9E-40C2-4585-B824-A2A7AF105C1A}"/>
              </a:ext>
            </a:extLst>
          </p:cNvPr>
          <p:cNvPicPr>
            <a:picLocks noChangeAspect="1"/>
          </p:cNvPicPr>
          <p:nvPr/>
        </p:nvPicPr>
        <p:blipFill>
          <a:blip r:embed="rId9"/>
          <a:stretch>
            <a:fillRect/>
          </a:stretch>
        </p:blipFill>
        <p:spPr>
          <a:xfrm>
            <a:off x="2056853" y="4203816"/>
            <a:ext cx="6726554" cy="1111827"/>
          </a:xfrm>
          <a:prstGeom prst="rect">
            <a:avLst/>
          </a:prstGeom>
        </p:spPr>
      </p:pic>
      <p:pic>
        <p:nvPicPr>
          <p:cNvPr id="1026" name="Picture 2" descr="Matthew Booker">
            <a:extLst>
              <a:ext uri="{FF2B5EF4-FFF2-40B4-BE49-F238E27FC236}">
                <a16:creationId xmlns:a16="http://schemas.microsoft.com/office/drawing/2014/main" id="{BF075075-BDFF-4D3C-B563-AE7327749D5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662812" y="4285686"/>
            <a:ext cx="948085" cy="948085"/>
          </a:xfrm>
          <a:prstGeom prst="rect">
            <a:avLst/>
          </a:prstGeom>
          <a:noFill/>
          <a:extLst>
            <a:ext uri="{909E8E84-426E-40DD-AFC4-6F175D3DCCD1}">
              <a14:hiddenFill xmlns:a14="http://schemas.microsoft.com/office/drawing/2010/main">
                <a:solidFill>
                  <a:srgbClr val="FFFFFF"/>
                </a:solidFill>
              </a14:hiddenFill>
            </a:ext>
          </a:extLst>
        </p:spPr>
      </p:pic>
      <p:sp>
        <p:nvSpPr>
          <p:cNvPr id="27" name="TextBox 26">
            <a:extLst>
              <a:ext uri="{FF2B5EF4-FFF2-40B4-BE49-F238E27FC236}">
                <a16:creationId xmlns:a16="http://schemas.microsoft.com/office/drawing/2014/main" id="{F5D6D5E0-3017-4734-9D7B-29E8AADBE395}"/>
              </a:ext>
            </a:extLst>
          </p:cNvPr>
          <p:cNvSpPr txBox="1"/>
          <p:nvPr/>
        </p:nvSpPr>
        <p:spPr>
          <a:xfrm>
            <a:off x="8727125" y="5368577"/>
            <a:ext cx="1287768" cy="461665"/>
          </a:xfrm>
          <a:prstGeom prst="rect">
            <a:avLst/>
          </a:prstGeom>
          <a:noFill/>
        </p:spPr>
        <p:txBody>
          <a:bodyPr wrap="square">
            <a:spAutoFit/>
          </a:bodyPr>
          <a:lstStyle/>
          <a:p>
            <a:r>
              <a:rPr lang="en-US" sz="1200" b="1" i="0" dirty="0">
                <a:solidFill>
                  <a:srgbClr val="222222"/>
                </a:solidFill>
                <a:effectLst/>
                <a:latin typeface="Arial" panose="020B0604020202020204" pitchFamily="34" charset="0"/>
                <a:cs typeface="Arial" panose="020B0604020202020204" pitchFamily="34" charset="0"/>
              </a:rPr>
              <a:t>Booker </a:t>
            </a:r>
          </a:p>
          <a:p>
            <a:r>
              <a:rPr lang="en-US" sz="1200" b="1" i="0" dirty="0">
                <a:solidFill>
                  <a:srgbClr val="222222"/>
                </a:solidFill>
                <a:effectLst/>
                <a:latin typeface="Arial" panose="020B0604020202020204" pitchFamily="34" charset="0"/>
                <a:cs typeface="Arial" panose="020B0604020202020204" pitchFamily="34" charset="0"/>
              </a:rPr>
              <a:t>Matthew</a:t>
            </a:r>
            <a:endParaRPr lang="en-US" sz="1200" b="1" dirty="0">
              <a:latin typeface="Arial" panose="020B0604020202020204" pitchFamily="34" charset="0"/>
              <a:cs typeface="Arial" panose="020B0604020202020204" pitchFamily="34" charset="0"/>
            </a:endParaRPr>
          </a:p>
        </p:txBody>
      </p:sp>
      <p:sp>
        <p:nvSpPr>
          <p:cNvPr id="28" name="TextBox 27">
            <a:extLst>
              <a:ext uri="{FF2B5EF4-FFF2-40B4-BE49-F238E27FC236}">
                <a16:creationId xmlns:a16="http://schemas.microsoft.com/office/drawing/2014/main" id="{2E0EAFFE-423C-4FF6-A76A-3AC18336BE4B}"/>
              </a:ext>
            </a:extLst>
          </p:cNvPr>
          <p:cNvSpPr txBox="1"/>
          <p:nvPr/>
        </p:nvSpPr>
        <p:spPr>
          <a:xfrm>
            <a:off x="10630217" y="5306934"/>
            <a:ext cx="1501559" cy="523220"/>
          </a:xfrm>
          <a:prstGeom prst="rect">
            <a:avLst/>
          </a:prstGeom>
          <a:noFill/>
        </p:spPr>
        <p:txBody>
          <a:bodyPr wrap="square">
            <a:spAutoFit/>
          </a:bodyPr>
          <a:lstStyle/>
          <a:p>
            <a:r>
              <a:rPr lang="en-US" sz="1400" b="1" i="0" dirty="0">
                <a:solidFill>
                  <a:srgbClr val="222222"/>
                </a:solidFill>
                <a:effectLst/>
                <a:latin typeface="Arial" panose="020B0604020202020204" pitchFamily="34" charset="0"/>
                <a:cs typeface="Arial" panose="020B0604020202020204" pitchFamily="34" charset="0"/>
              </a:rPr>
              <a:t>Gebremedhin </a:t>
            </a:r>
          </a:p>
          <a:p>
            <a:r>
              <a:rPr lang="en-US" sz="1400" b="1" i="0" dirty="0" err="1">
                <a:solidFill>
                  <a:srgbClr val="222222"/>
                </a:solidFill>
                <a:effectLst/>
                <a:latin typeface="Arial" panose="020B0604020202020204" pitchFamily="34" charset="0"/>
                <a:cs typeface="Arial" panose="020B0604020202020204" pitchFamily="34" charset="0"/>
              </a:rPr>
              <a:t>Ledia</a:t>
            </a:r>
            <a:r>
              <a:rPr lang="en-US" sz="1400" b="1" i="0" dirty="0">
                <a:solidFill>
                  <a:srgbClr val="222222"/>
                </a:solidFill>
                <a:effectLst/>
                <a:latin typeface="Arial" panose="020B0604020202020204" pitchFamily="34" charset="0"/>
                <a:cs typeface="Arial" panose="020B0604020202020204" pitchFamily="34" charset="0"/>
              </a:rPr>
              <a:t> Alex</a:t>
            </a:r>
            <a:endParaRPr lang="en-US" sz="1400" b="1" dirty="0">
              <a:latin typeface="Arial" panose="020B0604020202020204" pitchFamily="34" charset="0"/>
              <a:cs typeface="Arial" panose="020B0604020202020204" pitchFamily="34" charset="0"/>
            </a:endParaRPr>
          </a:p>
        </p:txBody>
      </p:sp>
      <p:pic>
        <p:nvPicPr>
          <p:cNvPr id="10" name="Picture 9">
            <a:extLst>
              <a:ext uri="{FF2B5EF4-FFF2-40B4-BE49-F238E27FC236}">
                <a16:creationId xmlns:a16="http://schemas.microsoft.com/office/drawing/2014/main" id="{2A9FC070-AD1F-4AE9-BE51-06AF918C6188}"/>
              </a:ext>
            </a:extLst>
          </p:cNvPr>
          <p:cNvPicPr>
            <a:picLocks noChangeAspect="1"/>
          </p:cNvPicPr>
          <p:nvPr/>
        </p:nvPicPr>
        <p:blipFill>
          <a:blip r:embed="rId11"/>
          <a:stretch>
            <a:fillRect/>
          </a:stretch>
        </p:blipFill>
        <p:spPr>
          <a:xfrm>
            <a:off x="9716470" y="4307123"/>
            <a:ext cx="941839" cy="926648"/>
          </a:xfrm>
          <a:prstGeom prst="rect">
            <a:avLst/>
          </a:prstGeom>
        </p:spPr>
      </p:pic>
      <p:pic>
        <p:nvPicPr>
          <p:cNvPr id="31" name="Picture 30">
            <a:extLst>
              <a:ext uri="{FF2B5EF4-FFF2-40B4-BE49-F238E27FC236}">
                <a16:creationId xmlns:a16="http://schemas.microsoft.com/office/drawing/2014/main" id="{DE6D0B13-F312-49F8-B7D8-0248904A3BD7}"/>
              </a:ext>
            </a:extLst>
          </p:cNvPr>
          <p:cNvPicPr>
            <a:picLocks noChangeAspect="1"/>
          </p:cNvPicPr>
          <p:nvPr/>
        </p:nvPicPr>
        <p:blipFill>
          <a:blip r:embed="rId11"/>
          <a:stretch>
            <a:fillRect/>
          </a:stretch>
        </p:blipFill>
        <p:spPr>
          <a:xfrm>
            <a:off x="10740119" y="4285686"/>
            <a:ext cx="941839" cy="926648"/>
          </a:xfrm>
          <a:prstGeom prst="rect">
            <a:avLst/>
          </a:prstGeom>
        </p:spPr>
      </p:pic>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6850622" y="1094277"/>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576651" y="877984"/>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5560" y="3415079"/>
            <a:ext cx="3617984" cy="714831"/>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00FF00"/>
              </a:highlight>
            </a:endParaRPr>
          </a:p>
        </p:txBody>
      </p:sp>
      <p:sp>
        <p:nvSpPr>
          <p:cNvPr id="43" name="Arrow: Right 42">
            <a:extLst>
              <a:ext uri="{FF2B5EF4-FFF2-40B4-BE49-F238E27FC236}">
                <a16:creationId xmlns:a16="http://schemas.microsoft.com/office/drawing/2014/main" id="{E8E122CB-2DB9-4365-AF2A-58B46BF6D125}"/>
              </a:ext>
            </a:extLst>
          </p:cNvPr>
          <p:cNvSpPr/>
          <p:nvPr/>
        </p:nvSpPr>
        <p:spPr>
          <a:xfrm flipV="1">
            <a:off x="5150464" y="3556821"/>
            <a:ext cx="1220828" cy="358721"/>
          </a:xfrm>
          <a:prstGeom prst="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38100">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B0F0"/>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B0F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FA5-F23D-4534-828C-9AA81E4285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88C3396-84C1-4DB3-8FC9-D15F1A3A66FC}"/>
              </a:ext>
            </a:extLst>
          </p:cNvPr>
          <p:cNvSpPr>
            <a:spLocks noGrp="1"/>
          </p:cNvSpPr>
          <p:nvPr>
            <p:ph type="sldNum" sz="quarter" idx="12"/>
          </p:nvPr>
        </p:nvSpPr>
        <p:spPr/>
        <p:txBody>
          <a:bodyPr/>
          <a:lstStyle/>
          <a:p>
            <a:fld id="{DBA6DB61-4362-44D1-BB09-4F1914041657}" type="slidenum">
              <a:rPr lang="en-US" smtClean="0"/>
              <a:t>29</a:t>
            </a:fld>
            <a:endParaRPr lang="en-US"/>
          </a:p>
        </p:txBody>
      </p:sp>
      <p:pic>
        <p:nvPicPr>
          <p:cNvPr id="2050" name="Picture 2">
            <a:extLst>
              <a:ext uri="{FF2B5EF4-FFF2-40B4-BE49-F238E27FC236}">
                <a16:creationId xmlns:a16="http://schemas.microsoft.com/office/drawing/2014/main" id="{961D307B-A9E8-4453-9DED-9F5203D5F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1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31</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35</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37</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42</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63</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66</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69</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71</a:t>
            </a:fld>
            <a:endParaRPr lang="en-US"/>
          </a:p>
        </p:txBody>
      </p:sp>
    </p:spTree>
    <p:extLst>
      <p:ext uri="{BB962C8B-B14F-4D97-AF65-F5344CB8AC3E}">
        <p14:creationId xmlns:p14="http://schemas.microsoft.com/office/powerpoint/2010/main" val="3746101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4/6/22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75</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4/6/22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77</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81</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82</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83</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84</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85</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87</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42860</TotalTime>
  <Words>11136</Words>
  <Application>Microsoft Macintosh PowerPoint</Application>
  <PresentationFormat>Widescreen</PresentationFormat>
  <Paragraphs>1201</Paragraphs>
  <Slides>87</Slides>
  <Notes>68</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87</vt:i4>
      </vt:variant>
    </vt:vector>
  </HeadingPairs>
  <TitlesOfParts>
    <vt:vector size="107"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PowerPoint Presentation</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1394</cp:revision>
  <dcterms:created xsi:type="dcterms:W3CDTF">2018-04-23T21:48:17Z</dcterms:created>
  <dcterms:modified xsi:type="dcterms:W3CDTF">2022-04-06T17:59:14Z</dcterms:modified>
</cp:coreProperties>
</file>